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75" r:id="rId2"/>
    <p:sldId id="256" r:id="rId3"/>
    <p:sldId id="257" r:id="rId4"/>
    <p:sldId id="258" r:id="rId5"/>
    <p:sldId id="261" r:id="rId6"/>
    <p:sldId id="262" r:id="rId7"/>
    <p:sldId id="263" r:id="rId8"/>
    <p:sldId id="277" r:id="rId9"/>
    <p:sldId id="265" r:id="rId10"/>
    <p:sldId id="267" r:id="rId11"/>
    <p:sldId id="268" r:id="rId12"/>
    <p:sldId id="269" r:id="rId13"/>
    <p:sldId id="270" r:id="rId14"/>
    <p:sldId id="272" r:id="rId15"/>
    <p:sldId id="273" r:id="rId16"/>
    <p:sldId id="274" r:id="rId17"/>
  </p:sldIdLst>
  <p:sldSz cx="14630400" cy="8229600"/>
  <p:notesSz cx="8229600" cy="14630400"/>
  <p:embeddedFontLst>
    <p:embeddedFont>
      <p:font typeface="Instrument Sans Medium" panose="020B0604020202020204" charset="0"/>
      <p:regular r:id="rId19"/>
    </p:embeddedFont>
    <p:embeddedFont>
      <p:font typeface="Open Sans" panose="020B0606030504020204" pitchFamily="34" charset="0"/>
      <p:regular r:id="rId20"/>
      <p:bold r:id="rId21"/>
    </p:embeddedFont>
  </p:embeddedFontLst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1603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B04AD-C871-AAF2-3D41-997D99DDD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2F0CEE-D562-9674-73DF-C8D1B2ADCE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603ACC-3FCA-C7D5-110E-C802A708D6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BC98C-812E-99A0-E443-61586FBCC0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2621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3D5F0-75F8-A4BC-3B57-A2779C6B0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A3B2D9-996C-7E2E-D8B9-28F04D10F3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285B9D-F33D-FE0C-B24A-2B35982C6C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AAAE5-E627-F14F-709A-9BCC22CB3F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99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877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157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03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D935B-4DC5-D2FF-5710-B2E29A9F9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0629C04B-C943-DCCF-7F23-93D62AEA08F6}"/>
              </a:ext>
            </a:extLst>
          </p:cNvPr>
          <p:cNvSpPr/>
          <p:nvPr/>
        </p:nvSpPr>
        <p:spPr>
          <a:xfrm>
            <a:off x="812800" y="440531"/>
            <a:ext cx="13377333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419" sz="4450" noProof="0" dirty="0">
                <a:solidFill>
                  <a:srgbClr val="FEFEFE"/>
                </a:solidFill>
                <a:latin typeface="Instrument Sans Medium" pitchFamily="34" charset="0"/>
              </a:rPr>
              <a:t>EXAMEN DE TITULO </a:t>
            </a:r>
          </a:p>
          <a:p>
            <a:pPr>
              <a:lnSpc>
                <a:spcPts val="5550"/>
              </a:lnSpc>
            </a:pPr>
            <a:r>
              <a:rPr lang="es-419" sz="2800" noProof="0" dirty="0">
                <a:highlight>
                  <a:srgbClr val="FFFF00"/>
                </a:highlight>
              </a:rPr>
              <a:t>TÉCNICO DE NIVEL SUPERIOR EN ANÁLISIS Y PROGRAMACIÓN COMPUTACIONAL</a:t>
            </a:r>
            <a:endParaRPr lang="es-419" sz="6000" noProof="0" dirty="0">
              <a:highlight>
                <a:srgbClr val="FFFF00"/>
              </a:highligh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AC654D-BDE4-A220-9427-5AC1F2F2D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3245" y="7647811"/>
            <a:ext cx="1664025" cy="516422"/>
          </a:xfrm>
          <a:prstGeom prst="rect">
            <a:avLst/>
          </a:prstGeom>
        </p:spPr>
      </p:pic>
      <p:sp>
        <p:nvSpPr>
          <p:cNvPr id="8" name="Text 0">
            <a:extLst>
              <a:ext uri="{FF2B5EF4-FFF2-40B4-BE49-F238E27FC236}">
                <a16:creationId xmlns:a16="http://schemas.microsoft.com/office/drawing/2014/main" id="{919C3CE4-D368-F22E-C327-4F8B2AF2970E}"/>
              </a:ext>
            </a:extLst>
          </p:cNvPr>
          <p:cNvSpPr/>
          <p:nvPr/>
        </p:nvSpPr>
        <p:spPr>
          <a:xfrm>
            <a:off x="8720667" y="2797574"/>
            <a:ext cx="6062133" cy="829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419" sz="4450" noProof="0" dirty="0">
                <a:solidFill>
                  <a:srgbClr val="FEFEFE"/>
                </a:solidFill>
                <a:latin typeface="Instrument Sans Medium" pitchFamily="34" charset="0"/>
              </a:rPr>
              <a:t>Michel Brevis Muñoz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35F6BF8-BF75-FD8D-5126-71A2F07F8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70" y="3084159"/>
            <a:ext cx="7811590" cy="3477110"/>
          </a:xfrm>
          <a:prstGeom prst="rect">
            <a:avLst/>
          </a:prstGeom>
        </p:spPr>
      </p:pic>
      <p:sp>
        <p:nvSpPr>
          <p:cNvPr id="12" name="Text 0">
            <a:extLst>
              <a:ext uri="{FF2B5EF4-FFF2-40B4-BE49-F238E27FC236}">
                <a16:creationId xmlns:a16="http://schemas.microsoft.com/office/drawing/2014/main" id="{B4B5F859-4F20-E2D7-9A9B-AECF96227FC5}"/>
              </a:ext>
            </a:extLst>
          </p:cNvPr>
          <p:cNvSpPr/>
          <p:nvPr/>
        </p:nvSpPr>
        <p:spPr>
          <a:xfrm>
            <a:off x="10467845" y="3787858"/>
            <a:ext cx="2567776" cy="829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419" sz="4450" noProof="0" dirty="0">
                <a:solidFill>
                  <a:srgbClr val="FEFEFE"/>
                </a:solidFill>
                <a:latin typeface="Instrument Sans Medium" pitchFamily="34" charset="0"/>
              </a:rPr>
              <a:t>35 años</a:t>
            </a:r>
          </a:p>
          <a:p>
            <a:pPr marL="0" indent="0" algn="l">
              <a:lnSpc>
                <a:spcPts val="5550"/>
              </a:lnSpc>
              <a:buNone/>
            </a:pPr>
            <a:endParaRPr lang="es-419" sz="4450" noProof="0" dirty="0">
              <a:solidFill>
                <a:srgbClr val="FEFEFE"/>
              </a:solidFill>
              <a:latin typeface="Instrument Sans Medium" pitchFamily="34" charset="0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6975F35C-6503-AE14-0DB0-373C4A3E932B}"/>
              </a:ext>
            </a:extLst>
          </p:cNvPr>
          <p:cNvSpPr/>
          <p:nvPr/>
        </p:nvSpPr>
        <p:spPr>
          <a:xfrm>
            <a:off x="8466669" y="4879741"/>
            <a:ext cx="6062133" cy="1834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s-419" noProof="0" dirty="0">
                <a:solidFill>
                  <a:srgbClr val="FEFEFE"/>
                </a:solidFill>
                <a:latin typeface="Instrument Sans Medium" pitchFamily="34" charset="0"/>
              </a:rPr>
              <a:t>Dibujante técnico de profesión con 15 años de experiencia. Entusiasta en el aprendizaje  con el objetivo  de la reinvención profesional orientado a la computación y programación.</a:t>
            </a:r>
          </a:p>
          <a:p>
            <a:pPr marL="0" indent="0" algn="l">
              <a:lnSpc>
                <a:spcPts val="5550"/>
              </a:lnSpc>
              <a:buNone/>
            </a:pPr>
            <a:endParaRPr lang="es-419" sz="4450" noProof="0" dirty="0">
              <a:solidFill>
                <a:srgbClr val="FEFEFE"/>
              </a:solidFill>
              <a:latin typeface="Instrument Sans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813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421" y="1061323"/>
            <a:ext cx="7513558" cy="337399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5115639"/>
            <a:ext cx="76956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419" sz="4450" noProof="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Capacitación de los usuarios. </a:t>
            </a:r>
            <a:endParaRPr lang="es-419" sz="4450" noProof="0" dirty="0"/>
          </a:p>
        </p:txBody>
      </p:sp>
      <p:sp>
        <p:nvSpPr>
          <p:cNvPr id="4" name="Text 1"/>
          <p:cNvSpPr/>
          <p:nvPr/>
        </p:nvSpPr>
        <p:spPr>
          <a:xfrm>
            <a:off x="793790" y="596293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Para asegurar que los usuarios finales (administradores, ventas, logística) dominen el sistema mediante formación práctica y material de apoyo.</a:t>
            </a:r>
            <a:endParaRPr lang="es-419" sz="1750" noProof="0" dirty="0"/>
          </a:p>
        </p:txBody>
      </p:sp>
      <p:sp>
        <p:nvSpPr>
          <p:cNvPr id="5" name="Text 2"/>
          <p:cNvSpPr/>
          <p:nvPr/>
        </p:nvSpPr>
        <p:spPr>
          <a:xfrm>
            <a:off x="793790" y="68053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s-419" sz="1750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C58CCE-D7EE-3D11-3ECE-C87A48F96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3245" y="7647811"/>
            <a:ext cx="1664025" cy="51642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5063" y="396835"/>
            <a:ext cx="5303520" cy="451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s-419" sz="2800" noProof="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Resultados y Recomendaciones</a:t>
            </a:r>
            <a:endParaRPr lang="es-419" sz="2800" noProof="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30" y="1122307"/>
            <a:ext cx="13620274" cy="6394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DCEEF3-4572-E716-33E0-C637C9DC3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3245" y="7647811"/>
            <a:ext cx="1664025" cy="51642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62738" y="790883"/>
            <a:ext cx="81361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s-419" sz="4450" noProof="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Resultados cuantitativos esperados</a:t>
            </a:r>
            <a:endParaRPr lang="es-419" sz="4450" noProof="0" dirty="0"/>
          </a:p>
        </p:txBody>
      </p:sp>
      <p:sp>
        <p:nvSpPr>
          <p:cNvPr id="3" name="Text 1"/>
          <p:cNvSpPr/>
          <p:nvPr/>
        </p:nvSpPr>
        <p:spPr>
          <a:xfrm>
            <a:off x="1070491" y="183934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Eficiencia operativa</a:t>
            </a:r>
            <a:endParaRPr lang="es-419" sz="1750" noProof="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491" y="2392847"/>
            <a:ext cx="10328436" cy="215099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26113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s-419" sz="1750" noProof="0" dirty="0"/>
          </a:p>
        </p:txBody>
      </p:sp>
      <p:sp>
        <p:nvSpPr>
          <p:cNvPr id="6" name="Text 3"/>
          <p:cNvSpPr/>
          <p:nvPr/>
        </p:nvSpPr>
        <p:spPr>
          <a:xfrm>
            <a:off x="793790" y="582810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s-419" sz="1750" noProof="0" dirty="0"/>
          </a:p>
        </p:txBody>
      </p:sp>
      <p:sp>
        <p:nvSpPr>
          <p:cNvPr id="7" name="Text 4"/>
          <p:cNvSpPr/>
          <p:nvPr/>
        </p:nvSpPr>
        <p:spPr>
          <a:xfrm>
            <a:off x="1070491" y="475626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Satisfacción del usuario</a:t>
            </a:r>
            <a:endParaRPr lang="es-419" sz="1750" noProof="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490" y="5270455"/>
            <a:ext cx="10328436" cy="231030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599521" y="535745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s-419" sz="1750" noProof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AC22E4-6E8D-8CD1-E033-E4D105454A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3245" y="7647811"/>
            <a:ext cx="1664025" cy="51642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7188"/>
            <a:ext cx="65780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419" sz="4450" noProof="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Encuesta de Satisfacción</a:t>
            </a:r>
            <a:endParaRPr lang="es-419" sz="4450" noProof="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79596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33286"/>
            <a:ext cx="29048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419" sz="220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Usuarios Encuestados</a:t>
            </a:r>
            <a:endParaRPr lang="es-419" sz="2200" noProof="0" dirty="0"/>
          </a:p>
        </p:txBody>
      </p:sp>
      <p:sp>
        <p:nvSpPr>
          <p:cNvPr id="5" name="Text 2"/>
          <p:cNvSpPr/>
          <p:nvPr/>
        </p:nvSpPr>
        <p:spPr>
          <a:xfrm>
            <a:off x="793790" y="582370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Participaron todos los usuarios de ventas y logística en la encuesta.</a:t>
            </a:r>
            <a:endParaRPr lang="es-419" sz="1750" noProof="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479596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333286"/>
            <a:ext cx="32574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419" sz="220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Escala Likert de 5 Puntos</a:t>
            </a:r>
            <a:endParaRPr lang="es-419" sz="2200" noProof="0" dirty="0"/>
          </a:p>
        </p:txBody>
      </p:sp>
      <p:sp>
        <p:nvSpPr>
          <p:cNvPr id="8" name="Text 4"/>
          <p:cNvSpPr/>
          <p:nvPr/>
        </p:nvSpPr>
        <p:spPr>
          <a:xfrm>
            <a:off x="5235893" y="582370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 utilizó para medir el nivel de acuerdo con diferentes afirmaciones.</a:t>
            </a:r>
            <a:endParaRPr lang="es-419" sz="1750" noProof="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479596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333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419" sz="220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Resultados Claros</a:t>
            </a:r>
            <a:endParaRPr lang="es-419" sz="2200" noProof="0" dirty="0"/>
          </a:p>
        </p:txBody>
      </p:sp>
      <p:sp>
        <p:nvSpPr>
          <p:cNvPr id="11" name="Text 6"/>
          <p:cNvSpPr/>
          <p:nvPr/>
        </p:nvSpPr>
        <p:spPr>
          <a:xfrm>
            <a:off x="9677995" y="5823704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Los datos reflejan satisfacción, percepción y áreas de mejora del sistema.</a:t>
            </a:r>
            <a:endParaRPr lang="es-419" sz="1750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44CBBC-3D7D-441D-1F23-ADAC23A9FC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63245" y="7647811"/>
            <a:ext cx="1664025" cy="51642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9071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419" sz="4450" noProof="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Conclusiones </a:t>
            </a:r>
            <a:endParaRPr lang="es-419" sz="4450" noProof="0" dirty="0"/>
          </a:p>
        </p:txBody>
      </p:sp>
      <p:sp>
        <p:nvSpPr>
          <p:cNvPr id="3" name="Shape 1"/>
          <p:cNvSpPr/>
          <p:nvPr/>
        </p:nvSpPr>
        <p:spPr>
          <a:xfrm>
            <a:off x="1048941" y="2153126"/>
            <a:ext cx="30480" cy="5085636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  <p:txBody>
          <a:bodyPr/>
          <a:lstStyle/>
          <a:p>
            <a:endParaRPr lang="es-419" noProof="0" dirty="0"/>
          </a:p>
        </p:txBody>
      </p:sp>
      <p:sp>
        <p:nvSpPr>
          <p:cNvPr id="4" name="Shape 2"/>
          <p:cNvSpPr/>
          <p:nvPr/>
        </p:nvSpPr>
        <p:spPr>
          <a:xfrm>
            <a:off x="1273612" y="2393037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  <p:txBody>
          <a:bodyPr/>
          <a:lstStyle/>
          <a:p>
            <a:endParaRPr lang="es-419" noProof="0" dirty="0"/>
          </a:p>
        </p:txBody>
      </p:sp>
      <p:sp>
        <p:nvSpPr>
          <p:cNvPr id="5" name="Shape 3"/>
          <p:cNvSpPr/>
          <p:nvPr/>
        </p:nvSpPr>
        <p:spPr>
          <a:xfrm>
            <a:off x="793790" y="215312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s-419" noProof="0" dirty="0"/>
          </a:p>
        </p:txBody>
      </p:sp>
      <p:sp>
        <p:nvSpPr>
          <p:cNvPr id="6" name="Text 4"/>
          <p:cNvSpPr/>
          <p:nvPr/>
        </p:nvSpPr>
        <p:spPr>
          <a:xfrm>
            <a:off x="878860" y="219563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s-419" sz="265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s-419" sz="2650" noProof="0" dirty="0"/>
          </a:p>
        </p:txBody>
      </p:sp>
      <p:sp>
        <p:nvSpPr>
          <p:cNvPr id="7" name="Text 5"/>
          <p:cNvSpPr/>
          <p:nvPr/>
        </p:nvSpPr>
        <p:spPr>
          <a:xfrm>
            <a:off x="2183011" y="22309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419" sz="220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Diagnóstico Inicial</a:t>
            </a:r>
            <a:endParaRPr lang="es-419" sz="2200" noProof="0" dirty="0"/>
          </a:p>
        </p:txBody>
      </p:sp>
      <p:sp>
        <p:nvSpPr>
          <p:cNvPr id="8" name="Text 6"/>
          <p:cNvSpPr/>
          <p:nvPr/>
        </p:nvSpPr>
        <p:spPr>
          <a:xfrm>
            <a:off x="2183011" y="2721412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Identificamos la falta de seguimiento en tiempo real y procesos manuales.</a:t>
            </a:r>
            <a:endParaRPr lang="es-419" sz="1750" noProof="0" dirty="0"/>
          </a:p>
        </p:txBody>
      </p:sp>
      <p:sp>
        <p:nvSpPr>
          <p:cNvPr id="9" name="Shape 7"/>
          <p:cNvSpPr/>
          <p:nvPr/>
        </p:nvSpPr>
        <p:spPr>
          <a:xfrm>
            <a:off x="1273612" y="3777853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  <p:txBody>
          <a:bodyPr/>
          <a:lstStyle/>
          <a:p>
            <a:endParaRPr lang="es-419" noProof="0" dirty="0"/>
          </a:p>
        </p:txBody>
      </p:sp>
      <p:sp>
        <p:nvSpPr>
          <p:cNvPr id="10" name="Shape 8"/>
          <p:cNvSpPr/>
          <p:nvPr/>
        </p:nvSpPr>
        <p:spPr>
          <a:xfrm>
            <a:off x="793790" y="353794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s-419" noProof="0" dirty="0"/>
          </a:p>
        </p:txBody>
      </p:sp>
      <p:sp>
        <p:nvSpPr>
          <p:cNvPr id="11" name="Text 9"/>
          <p:cNvSpPr/>
          <p:nvPr/>
        </p:nvSpPr>
        <p:spPr>
          <a:xfrm>
            <a:off x="878860" y="358044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s-419" sz="265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s-419" sz="2650" noProof="0" dirty="0"/>
          </a:p>
        </p:txBody>
      </p:sp>
      <p:sp>
        <p:nvSpPr>
          <p:cNvPr id="12" name="Text 10"/>
          <p:cNvSpPr/>
          <p:nvPr/>
        </p:nvSpPr>
        <p:spPr>
          <a:xfrm>
            <a:off x="2183011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419" sz="220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Diseño del Sistema</a:t>
            </a:r>
            <a:endParaRPr lang="es-419" sz="2200" noProof="0" dirty="0"/>
          </a:p>
        </p:txBody>
      </p:sp>
      <p:sp>
        <p:nvSpPr>
          <p:cNvPr id="13" name="Text 11"/>
          <p:cNvSpPr/>
          <p:nvPr/>
        </p:nvSpPr>
        <p:spPr>
          <a:xfrm>
            <a:off x="2183011" y="4106228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Interfaz y arquitectura validan un acceso rápido y confiable para usuarios.</a:t>
            </a:r>
            <a:endParaRPr lang="es-419" sz="1750" noProof="0" dirty="0"/>
          </a:p>
        </p:txBody>
      </p:sp>
      <p:sp>
        <p:nvSpPr>
          <p:cNvPr id="14" name="Shape 12"/>
          <p:cNvSpPr/>
          <p:nvPr/>
        </p:nvSpPr>
        <p:spPr>
          <a:xfrm>
            <a:off x="1273612" y="5162669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  <p:txBody>
          <a:bodyPr/>
          <a:lstStyle/>
          <a:p>
            <a:endParaRPr lang="es-419" noProof="0" dirty="0"/>
          </a:p>
        </p:txBody>
      </p:sp>
      <p:sp>
        <p:nvSpPr>
          <p:cNvPr id="15" name="Shape 13"/>
          <p:cNvSpPr/>
          <p:nvPr/>
        </p:nvSpPr>
        <p:spPr>
          <a:xfrm>
            <a:off x="793790" y="492275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s-419" noProof="0" dirty="0"/>
          </a:p>
        </p:txBody>
      </p:sp>
      <p:sp>
        <p:nvSpPr>
          <p:cNvPr id="16" name="Text 14"/>
          <p:cNvSpPr/>
          <p:nvPr/>
        </p:nvSpPr>
        <p:spPr>
          <a:xfrm>
            <a:off x="878860" y="496526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s-419" sz="265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s-419" sz="2650" noProof="0" dirty="0"/>
          </a:p>
        </p:txBody>
      </p:sp>
      <p:sp>
        <p:nvSpPr>
          <p:cNvPr id="17" name="Text 15"/>
          <p:cNvSpPr/>
          <p:nvPr/>
        </p:nvSpPr>
        <p:spPr>
          <a:xfrm>
            <a:off x="2183011" y="5000625"/>
            <a:ext cx="29800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419" sz="220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Implementación Piloto</a:t>
            </a:r>
            <a:endParaRPr lang="es-419" sz="2200" noProof="0" dirty="0"/>
          </a:p>
        </p:txBody>
      </p:sp>
      <p:sp>
        <p:nvSpPr>
          <p:cNvPr id="18" name="Text 16"/>
          <p:cNvSpPr/>
          <p:nvPr/>
        </p:nvSpPr>
        <p:spPr>
          <a:xfrm>
            <a:off x="2183011" y="5491043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Disminución del 75 % en errores y coordinación efectiva entre áreas.</a:t>
            </a:r>
            <a:endParaRPr lang="es-419" sz="1750" noProof="0" dirty="0"/>
          </a:p>
        </p:txBody>
      </p:sp>
      <p:sp>
        <p:nvSpPr>
          <p:cNvPr id="19" name="Shape 17"/>
          <p:cNvSpPr/>
          <p:nvPr/>
        </p:nvSpPr>
        <p:spPr>
          <a:xfrm>
            <a:off x="1273612" y="6547485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  <p:txBody>
          <a:bodyPr/>
          <a:lstStyle/>
          <a:p>
            <a:endParaRPr lang="es-419" noProof="0" dirty="0"/>
          </a:p>
        </p:txBody>
      </p:sp>
      <p:sp>
        <p:nvSpPr>
          <p:cNvPr id="20" name="Shape 18"/>
          <p:cNvSpPr/>
          <p:nvPr/>
        </p:nvSpPr>
        <p:spPr>
          <a:xfrm>
            <a:off x="793790" y="630757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s-419" noProof="0" dirty="0"/>
          </a:p>
        </p:txBody>
      </p:sp>
      <p:sp>
        <p:nvSpPr>
          <p:cNvPr id="21" name="Text 19"/>
          <p:cNvSpPr/>
          <p:nvPr/>
        </p:nvSpPr>
        <p:spPr>
          <a:xfrm>
            <a:off x="878860" y="635007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s-419" sz="265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s-419" sz="2650" noProof="0" dirty="0"/>
          </a:p>
        </p:txBody>
      </p:sp>
      <p:sp>
        <p:nvSpPr>
          <p:cNvPr id="22" name="Text 20"/>
          <p:cNvSpPr/>
          <p:nvPr/>
        </p:nvSpPr>
        <p:spPr>
          <a:xfrm>
            <a:off x="2183011" y="6385441"/>
            <a:ext cx="29558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419" sz="220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Evaluación de Impacto</a:t>
            </a:r>
            <a:endParaRPr lang="es-419" sz="2200" noProof="0" dirty="0"/>
          </a:p>
        </p:txBody>
      </p:sp>
      <p:sp>
        <p:nvSpPr>
          <p:cNvPr id="23" name="Text 21"/>
          <p:cNvSpPr/>
          <p:nvPr/>
        </p:nvSpPr>
        <p:spPr>
          <a:xfrm>
            <a:off x="2183011" y="6875859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Mejoras significativas en eficiencia, reducción de tiempos y satisfacción.</a:t>
            </a:r>
            <a:endParaRPr lang="es-419" sz="1750" noProof="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FD13F82-AEE9-18CE-EC0C-017836257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3245" y="7647811"/>
            <a:ext cx="1664025" cy="51642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90719"/>
            <a:ext cx="112233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419" sz="4450" noProof="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Recomendaciones para la Mejora Continua</a:t>
            </a:r>
            <a:endParaRPr lang="es-419" sz="4450" noProof="0" dirty="0"/>
          </a:p>
        </p:txBody>
      </p:sp>
      <p:sp>
        <p:nvSpPr>
          <p:cNvPr id="3" name="Shape 1"/>
          <p:cNvSpPr/>
          <p:nvPr/>
        </p:nvSpPr>
        <p:spPr>
          <a:xfrm>
            <a:off x="1048941" y="2153126"/>
            <a:ext cx="30480" cy="5085636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  <p:txBody>
          <a:bodyPr/>
          <a:lstStyle/>
          <a:p>
            <a:endParaRPr lang="es-419" noProof="0" dirty="0"/>
          </a:p>
        </p:txBody>
      </p:sp>
      <p:sp>
        <p:nvSpPr>
          <p:cNvPr id="4" name="Shape 2"/>
          <p:cNvSpPr/>
          <p:nvPr/>
        </p:nvSpPr>
        <p:spPr>
          <a:xfrm>
            <a:off x="1273612" y="2393037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  <p:txBody>
          <a:bodyPr/>
          <a:lstStyle/>
          <a:p>
            <a:endParaRPr lang="es-419" noProof="0" dirty="0"/>
          </a:p>
        </p:txBody>
      </p:sp>
      <p:sp>
        <p:nvSpPr>
          <p:cNvPr id="5" name="Shape 3"/>
          <p:cNvSpPr/>
          <p:nvPr/>
        </p:nvSpPr>
        <p:spPr>
          <a:xfrm>
            <a:off x="793790" y="215312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s-419" noProof="0" dirty="0"/>
          </a:p>
        </p:txBody>
      </p:sp>
      <p:sp>
        <p:nvSpPr>
          <p:cNvPr id="6" name="Text 4"/>
          <p:cNvSpPr/>
          <p:nvPr/>
        </p:nvSpPr>
        <p:spPr>
          <a:xfrm>
            <a:off x="878860" y="219563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s-419" sz="265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s-419" sz="2650" noProof="0" dirty="0"/>
          </a:p>
        </p:txBody>
      </p:sp>
      <p:sp>
        <p:nvSpPr>
          <p:cNvPr id="7" name="Text 5"/>
          <p:cNvSpPr/>
          <p:nvPr/>
        </p:nvSpPr>
        <p:spPr>
          <a:xfrm>
            <a:off x="2183011" y="2230993"/>
            <a:ext cx="30088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419" sz="220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Capacitación Continua</a:t>
            </a:r>
            <a:endParaRPr lang="es-419" sz="2200" noProof="0" dirty="0"/>
          </a:p>
        </p:txBody>
      </p:sp>
      <p:sp>
        <p:nvSpPr>
          <p:cNvPr id="8" name="Text 6"/>
          <p:cNvSpPr/>
          <p:nvPr/>
        </p:nvSpPr>
        <p:spPr>
          <a:xfrm>
            <a:off x="2183011" y="2721412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Implementar programas constantes para mejorar habilidades de los usuarios.</a:t>
            </a:r>
            <a:endParaRPr lang="es-419" sz="1750" noProof="0" dirty="0"/>
          </a:p>
        </p:txBody>
      </p:sp>
      <p:sp>
        <p:nvSpPr>
          <p:cNvPr id="9" name="Shape 7"/>
          <p:cNvSpPr/>
          <p:nvPr/>
        </p:nvSpPr>
        <p:spPr>
          <a:xfrm>
            <a:off x="1273612" y="3777853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  <p:txBody>
          <a:bodyPr/>
          <a:lstStyle/>
          <a:p>
            <a:endParaRPr lang="es-419" noProof="0" dirty="0"/>
          </a:p>
        </p:txBody>
      </p:sp>
      <p:sp>
        <p:nvSpPr>
          <p:cNvPr id="10" name="Shape 8"/>
          <p:cNvSpPr/>
          <p:nvPr/>
        </p:nvSpPr>
        <p:spPr>
          <a:xfrm>
            <a:off x="793790" y="353794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s-419" noProof="0" dirty="0"/>
          </a:p>
        </p:txBody>
      </p:sp>
      <p:sp>
        <p:nvSpPr>
          <p:cNvPr id="11" name="Text 9"/>
          <p:cNvSpPr/>
          <p:nvPr/>
        </p:nvSpPr>
        <p:spPr>
          <a:xfrm>
            <a:off x="878860" y="358044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s-419" sz="265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s-419" sz="2650" noProof="0" dirty="0"/>
          </a:p>
        </p:txBody>
      </p:sp>
      <p:sp>
        <p:nvSpPr>
          <p:cNvPr id="12" name="Text 10"/>
          <p:cNvSpPr/>
          <p:nvPr/>
        </p:nvSpPr>
        <p:spPr>
          <a:xfrm>
            <a:off x="2183011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419" sz="220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Adaptación Móvil</a:t>
            </a:r>
            <a:endParaRPr lang="es-419" sz="2200" noProof="0" dirty="0"/>
          </a:p>
        </p:txBody>
      </p:sp>
      <p:sp>
        <p:nvSpPr>
          <p:cNvPr id="13" name="Text 11"/>
          <p:cNvSpPr/>
          <p:nvPr/>
        </p:nvSpPr>
        <p:spPr>
          <a:xfrm>
            <a:off x="2183011" y="4106228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Optimizar el sistema para facilitar acceso y gestión desde dispositivos móviles.</a:t>
            </a:r>
            <a:endParaRPr lang="es-419" sz="1750" noProof="0" dirty="0"/>
          </a:p>
        </p:txBody>
      </p:sp>
      <p:sp>
        <p:nvSpPr>
          <p:cNvPr id="14" name="Shape 12"/>
          <p:cNvSpPr/>
          <p:nvPr/>
        </p:nvSpPr>
        <p:spPr>
          <a:xfrm>
            <a:off x="1273612" y="5162669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  <p:txBody>
          <a:bodyPr/>
          <a:lstStyle/>
          <a:p>
            <a:endParaRPr lang="es-419" noProof="0" dirty="0"/>
          </a:p>
        </p:txBody>
      </p:sp>
      <p:sp>
        <p:nvSpPr>
          <p:cNvPr id="15" name="Shape 13"/>
          <p:cNvSpPr/>
          <p:nvPr/>
        </p:nvSpPr>
        <p:spPr>
          <a:xfrm>
            <a:off x="793790" y="492275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s-419" noProof="0" dirty="0"/>
          </a:p>
        </p:txBody>
      </p:sp>
      <p:sp>
        <p:nvSpPr>
          <p:cNvPr id="16" name="Text 14"/>
          <p:cNvSpPr/>
          <p:nvPr/>
        </p:nvSpPr>
        <p:spPr>
          <a:xfrm>
            <a:off x="878860" y="496526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s-419" sz="265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s-419" sz="2650" noProof="0" dirty="0"/>
          </a:p>
        </p:txBody>
      </p:sp>
      <p:sp>
        <p:nvSpPr>
          <p:cNvPr id="17" name="Text 15"/>
          <p:cNvSpPr/>
          <p:nvPr/>
        </p:nvSpPr>
        <p:spPr>
          <a:xfrm>
            <a:off x="2183011" y="5000625"/>
            <a:ext cx="33480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419" sz="220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Personalización por Roles</a:t>
            </a:r>
            <a:endParaRPr lang="es-419" sz="2200" noProof="0" dirty="0"/>
          </a:p>
        </p:txBody>
      </p:sp>
      <p:sp>
        <p:nvSpPr>
          <p:cNvPr id="18" name="Text 16"/>
          <p:cNvSpPr/>
          <p:nvPr/>
        </p:nvSpPr>
        <p:spPr>
          <a:xfrm>
            <a:off x="2183011" y="5491043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Configurar paneles según funciones para aumentar la eficiencia operativa.</a:t>
            </a:r>
            <a:endParaRPr lang="es-419" sz="1750" noProof="0" dirty="0"/>
          </a:p>
        </p:txBody>
      </p:sp>
      <p:sp>
        <p:nvSpPr>
          <p:cNvPr id="19" name="Shape 17"/>
          <p:cNvSpPr/>
          <p:nvPr/>
        </p:nvSpPr>
        <p:spPr>
          <a:xfrm>
            <a:off x="1273612" y="6547485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  <p:txBody>
          <a:bodyPr/>
          <a:lstStyle/>
          <a:p>
            <a:endParaRPr lang="es-419" noProof="0" dirty="0"/>
          </a:p>
        </p:txBody>
      </p:sp>
      <p:sp>
        <p:nvSpPr>
          <p:cNvPr id="20" name="Shape 18"/>
          <p:cNvSpPr/>
          <p:nvPr/>
        </p:nvSpPr>
        <p:spPr>
          <a:xfrm>
            <a:off x="793790" y="630757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s-419" noProof="0" dirty="0"/>
          </a:p>
        </p:txBody>
      </p:sp>
      <p:sp>
        <p:nvSpPr>
          <p:cNvPr id="21" name="Text 19"/>
          <p:cNvSpPr/>
          <p:nvPr/>
        </p:nvSpPr>
        <p:spPr>
          <a:xfrm>
            <a:off x="878860" y="635007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s-419" sz="265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s-419" sz="2650" noProof="0" dirty="0"/>
          </a:p>
        </p:txBody>
      </p:sp>
      <p:sp>
        <p:nvSpPr>
          <p:cNvPr id="22" name="Text 20"/>
          <p:cNvSpPr/>
          <p:nvPr/>
        </p:nvSpPr>
        <p:spPr>
          <a:xfrm>
            <a:off x="2183011" y="6385441"/>
            <a:ext cx="40463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419" sz="220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Inversión y Gestión del Cambio</a:t>
            </a:r>
            <a:endParaRPr lang="es-419" sz="2200" noProof="0" dirty="0"/>
          </a:p>
        </p:txBody>
      </p:sp>
      <p:sp>
        <p:nvSpPr>
          <p:cNvPr id="23" name="Text 21"/>
          <p:cNvSpPr/>
          <p:nvPr/>
        </p:nvSpPr>
        <p:spPr>
          <a:xfrm>
            <a:off x="2183011" y="6875859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Preparar recursos tecnológicos y abordar resistencia al cambio tecnológico.</a:t>
            </a:r>
            <a:endParaRPr lang="es-419" sz="1750" noProof="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1FF0B35-02B9-A83B-CD95-CA6DB2E0B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3245" y="7647811"/>
            <a:ext cx="1664025" cy="51642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45214" y="1389688"/>
            <a:ext cx="67527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419" sz="4450" noProof="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Referencias Bibliográficas</a:t>
            </a:r>
            <a:endParaRPr lang="es-419" sz="4450" noProof="0" dirty="0"/>
          </a:p>
        </p:txBody>
      </p:sp>
      <p:sp>
        <p:nvSpPr>
          <p:cNvPr id="3" name="Text 1"/>
          <p:cNvSpPr/>
          <p:nvPr/>
        </p:nvSpPr>
        <p:spPr>
          <a:xfrm>
            <a:off x="2149979" y="306501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s-419" sz="1750" b="1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IACC (2025):</a:t>
            </a: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Semana 1-8, material educativo clave para el proyecto.</a:t>
            </a:r>
            <a:endParaRPr lang="es-419" sz="1750" noProof="0" dirty="0"/>
          </a:p>
        </p:txBody>
      </p:sp>
      <p:sp>
        <p:nvSpPr>
          <p:cNvPr id="4" name="Text 2"/>
          <p:cNvSpPr/>
          <p:nvPr/>
        </p:nvSpPr>
        <p:spPr>
          <a:xfrm>
            <a:off x="2149979" y="350721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s-419" sz="1750" b="1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ISO/IEC 9126 (2001):</a:t>
            </a: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Normas internacionales sobre calidad de software.</a:t>
            </a:r>
            <a:endParaRPr lang="es-419" sz="1750" noProof="0" dirty="0"/>
          </a:p>
        </p:txBody>
      </p:sp>
      <p:sp>
        <p:nvSpPr>
          <p:cNvPr id="5" name="Text 3"/>
          <p:cNvSpPr/>
          <p:nvPr/>
        </p:nvSpPr>
        <p:spPr>
          <a:xfrm>
            <a:off x="2149979" y="39494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s-419" sz="1750" b="1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Nielsen (1994):</a:t>
            </a: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Diez heurísticas para diseño de interfaces de usuario.</a:t>
            </a:r>
            <a:endParaRPr lang="es-419" sz="1750" noProof="0" dirty="0"/>
          </a:p>
        </p:txBody>
      </p:sp>
      <p:sp>
        <p:nvSpPr>
          <p:cNvPr id="6" name="Text 4"/>
          <p:cNvSpPr/>
          <p:nvPr/>
        </p:nvSpPr>
        <p:spPr>
          <a:xfrm>
            <a:off x="2149979" y="439161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s-419" sz="1750" b="1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Center </a:t>
            </a:r>
            <a:r>
              <a:rPr lang="es-419" sz="1750" b="1" noProof="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Market</a:t>
            </a:r>
            <a:r>
              <a:rPr lang="es-419" sz="1750" b="1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(2023):</a:t>
            </a: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Procesamiento de datos en tiempo real y análisis.</a:t>
            </a:r>
            <a:endParaRPr lang="es-419" sz="1750" noProof="0" dirty="0"/>
          </a:p>
        </p:txBody>
      </p:sp>
      <p:sp>
        <p:nvSpPr>
          <p:cNvPr id="7" name="Text 5"/>
          <p:cNvSpPr/>
          <p:nvPr/>
        </p:nvSpPr>
        <p:spPr>
          <a:xfrm>
            <a:off x="2149979" y="483381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s-419" sz="1750" b="1" noProof="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Zendesk</a:t>
            </a:r>
            <a:r>
              <a:rPr lang="es-419" sz="1750" b="1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(2023):</a:t>
            </a: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Importancia de la satisfacción y lealtad del cliente.</a:t>
            </a:r>
            <a:endParaRPr lang="es-419" sz="1750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DE4AEF-86A4-2E58-DEAF-49E987503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3245" y="7647811"/>
            <a:ext cx="1664025" cy="5164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97997" y="476357"/>
            <a:ext cx="8087743" cy="14752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s-419" sz="2800" noProof="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FABRICACIÓN, VENTA Y ARRIENDO DE EQUIPOS DE ANDAMIAJE</a:t>
            </a:r>
            <a:endParaRPr lang="es-419" sz="2800" noProof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BEF6B2-F3AB-89B0-01C9-D02B04C7F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3245" y="7647811"/>
            <a:ext cx="1664025" cy="5164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10EE7DC-97EF-C25A-4E56-5401B94EF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67" y="338666"/>
            <a:ext cx="5653538" cy="7569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2839DB6-4C34-E068-C22F-3FF12DC22335}"/>
              </a:ext>
            </a:extLst>
          </p:cNvPr>
          <p:cNvSpPr/>
          <p:nvPr/>
        </p:nvSpPr>
        <p:spPr>
          <a:xfrm>
            <a:off x="6410100" y="2433484"/>
            <a:ext cx="4581837" cy="22427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/>
            <a:r>
              <a:rPr lang="es-419" sz="2400" noProof="0" dirty="0">
                <a:solidFill>
                  <a:schemeClr val="bg2"/>
                </a:solidFill>
              </a:rPr>
              <a:t>Se enfrenta a un problema relacionado con la falta de un historial o registro actualizado de los componentes de andamios despachados y pendientes por cada obra. </a:t>
            </a:r>
            <a:endParaRPr lang="es-419" sz="2400" b="1" noProof="0" dirty="0">
              <a:solidFill>
                <a:schemeClr val="bg2"/>
              </a:solidFill>
            </a:endParaRPr>
          </a:p>
        </p:txBody>
      </p:sp>
      <p:pic>
        <p:nvPicPr>
          <p:cNvPr id="4" name="Picture 2" descr="A Complete Guide on Constructors In C# | Simplilearn">
            <a:extLst>
              <a:ext uri="{FF2B5EF4-FFF2-40B4-BE49-F238E27FC236}">
                <a16:creationId xmlns:a16="http://schemas.microsoft.com/office/drawing/2014/main" id="{EDFE8F16-40CB-4BCA-11E0-A0ABFECC7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4533" y="2522557"/>
            <a:ext cx="3032304" cy="303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1FB43C24-7D02-637E-8F40-EB867C65A185}"/>
              </a:ext>
            </a:extLst>
          </p:cNvPr>
          <p:cNvSpPr/>
          <p:nvPr/>
        </p:nvSpPr>
        <p:spPr>
          <a:xfrm>
            <a:off x="6342368" y="4939582"/>
            <a:ext cx="3425368" cy="831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s-419" sz="2800" noProof="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PROBLEMAS</a:t>
            </a:r>
            <a:endParaRPr lang="es-419" sz="2800" noProof="0" dirty="0"/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7DC3218C-AC90-5D19-CB0A-CE51C2781E64}"/>
              </a:ext>
            </a:extLst>
          </p:cNvPr>
          <p:cNvSpPr/>
          <p:nvPr/>
        </p:nvSpPr>
        <p:spPr>
          <a:xfrm>
            <a:off x="6519435" y="5678019"/>
            <a:ext cx="7766305" cy="2242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419" sz="2000" b="1" noProof="0" dirty="0">
                <a:solidFill>
                  <a:schemeClr val="bg2"/>
                </a:solidFill>
              </a:rPr>
              <a:t>Falta de seguimiento de proyectos  en tiempo real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419" sz="2000" b="1" noProof="0" dirty="0">
                <a:solidFill>
                  <a:schemeClr val="bg2"/>
                </a:solidFill>
              </a:rPr>
              <a:t>Errores en el inventario por falta de registros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419" sz="2000" b="1" dirty="0">
                <a:solidFill>
                  <a:schemeClr val="bg2"/>
                </a:solidFill>
              </a:rPr>
              <a:t>C</a:t>
            </a:r>
            <a:r>
              <a:rPr lang="es-419" sz="2000" b="1" noProof="0" dirty="0">
                <a:solidFill>
                  <a:schemeClr val="bg2"/>
                </a:solidFill>
              </a:rPr>
              <a:t>ordinación y planificación en áreas relacionadas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s-419" sz="2000" noProof="0" dirty="0">
              <a:solidFill>
                <a:schemeClr val="bg2"/>
              </a:solidFill>
            </a:endParaRPr>
          </a:p>
          <a:p>
            <a:pPr marL="457200" indent="-457200">
              <a:lnSpc>
                <a:spcPts val="5550"/>
              </a:lnSpc>
              <a:buFont typeface="Arial" panose="020B0604020202020204" pitchFamily="34" charset="0"/>
              <a:buChar char="•"/>
            </a:pPr>
            <a:endParaRPr lang="es-419" sz="2000" noProof="0" dirty="0">
              <a:solidFill>
                <a:schemeClr val="bg2"/>
              </a:solidFill>
            </a:endParaRPr>
          </a:p>
          <a:p>
            <a:pPr marL="0" indent="0">
              <a:lnSpc>
                <a:spcPts val="5550"/>
              </a:lnSpc>
              <a:buNone/>
            </a:pPr>
            <a:endParaRPr lang="es-419" sz="2800" noProof="0" dirty="0"/>
          </a:p>
          <a:p>
            <a:pPr marL="0" indent="0">
              <a:lnSpc>
                <a:spcPts val="5550"/>
              </a:lnSpc>
              <a:buNone/>
            </a:pPr>
            <a:endParaRPr lang="es-419" sz="2800" noProof="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603957"/>
            <a:ext cx="4614267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s-419" sz="3450" i="1" noProof="0" dirty="0">
                <a:solidFill>
                  <a:srgbClr val="FEFE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Implementación sistema de gestión de despachos</a:t>
            </a:r>
            <a:endParaRPr lang="es-419" sz="3450" i="1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3508296"/>
            <a:ext cx="882134" cy="10585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4149" y="3684627"/>
            <a:ext cx="2572941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s-419" sz="170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Diagnosticar deficiencias</a:t>
            </a:r>
            <a:endParaRPr lang="es-419" sz="1700" noProof="0" dirty="0"/>
          </a:p>
        </p:txBody>
      </p:sp>
      <p:sp>
        <p:nvSpPr>
          <p:cNvPr id="6" name="Text 2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s-419" sz="13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Analizar las necesidades y dificultades operativas en el proceso actual de gestión de despachos.</a:t>
            </a:r>
            <a:endParaRPr lang="es-419" sz="1350" noProof="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4566880"/>
            <a:ext cx="882134" cy="10585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4149" y="4743212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s-419" sz="170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Diseñar sistema</a:t>
            </a:r>
            <a:endParaRPr lang="es-419" sz="1700" noProof="0" dirty="0"/>
          </a:p>
        </p:txBody>
      </p:sp>
      <p:sp>
        <p:nvSpPr>
          <p:cNvPr id="9" name="Text 4"/>
          <p:cNvSpPr/>
          <p:nvPr/>
        </p:nvSpPr>
        <p:spPr>
          <a:xfrm>
            <a:off x="1764149" y="512468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s-419" sz="13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Crear un sistema que registre en tiempo real el estado de los componentes de andamios de las diferentes sucursales</a:t>
            </a:r>
            <a:endParaRPr lang="es-419" sz="1350" noProof="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5625465"/>
            <a:ext cx="882134" cy="10585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4149" y="5801797"/>
            <a:ext cx="2508052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s-419" sz="170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Implementar en pruebas</a:t>
            </a:r>
            <a:endParaRPr lang="es-419" sz="1700" noProof="0" dirty="0"/>
          </a:p>
        </p:txBody>
      </p:sp>
      <p:sp>
        <p:nvSpPr>
          <p:cNvPr id="12" name="Text 6"/>
          <p:cNvSpPr/>
          <p:nvPr/>
        </p:nvSpPr>
        <p:spPr>
          <a:xfrm>
            <a:off x="1764149" y="618327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s-419" sz="13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Poner en marcha el sistema en un entorno controlado para evaluar su funcionalidad y eficiencia.</a:t>
            </a:r>
            <a:endParaRPr lang="es-419" sz="1350" noProof="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458" y="6684050"/>
            <a:ext cx="882134" cy="10585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64149" y="6860381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s-419" sz="170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Evaluar impacto</a:t>
            </a:r>
            <a:endParaRPr lang="es-419" sz="1700" noProof="0" dirty="0"/>
          </a:p>
        </p:txBody>
      </p:sp>
      <p:sp>
        <p:nvSpPr>
          <p:cNvPr id="15" name="Text 8"/>
          <p:cNvSpPr/>
          <p:nvPr/>
        </p:nvSpPr>
        <p:spPr>
          <a:xfrm>
            <a:off x="1764149" y="724185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s-419" sz="13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Medir la eficiencia operativa y satisfacción del cliente mediante métricas de desempeño y encuestas.</a:t>
            </a:r>
            <a:endParaRPr lang="es-419" sz="1350" noProof="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5C5A02-62AB-53FD-D0CF-2C7BCF32F9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63245" y="7647811"/>
            <a:ext cx="1664025" cy="51642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1630"/>
            <a:ext cx="82535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419" sz="4450" noProof="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Justificación de la Investigación</a:t>
            </a:r>
            <a:endParaRPr lang="es-419" sz="4450" noProof="0" dirty="0"/>
          </a:p>
        </p:txBody>
      </p:sp>
      <p:sp>
        <p:nvSpPr>
          <p:cNvPr id="3" name="Shape 1"/>
          <p:cNvSpPr/>
          <p:nvPr/>
        </p:nvSpPr>
        <p:spPr>
          <a:xfrm>
            <a:off x="793790" y="1824038"/>
            <a:ext cx="6408063" cy="2758559"/>
          </a:xfrm>
          <a:prstGeom prst="roundRect">
            <a:avLst>
              <a:gd name="adj" fmla="val 1233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s-419" noProof="0" dirty="0"/>
          </a:p>
        </p:txBody>
      </p:sp>
      <p:sp>
        <p:nvSpPr>
          <p:cNvPr id="4" name="Text 2"/>
          <p:cNvSpPr/>
          <p:nvPr/>
        </p:nvSpPr>
        <p:spPr>
          <a:xfrm>
            <a:off x="1020604" y="20508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419" sz="220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Justificación Teórica</a:t>
            </a:r>
            <a:endParaRPr lang="es-419" sz="2200" noProof="0" dirty="0"/>
          </a:p>
        </p:txBody>
      </p:sp>
      <p:sp>
        <p:nvSpPr>
          <p:cNvPr id="5" name="Text 3"/>
          <p:cNvSpPr/>
          <p:nvPr/>
        </p:nvSpPr>
        <p:spPr>
          <a:xfrm>
            <a:off x="1020604" y="2541270"/>
            <a:ext cx="59544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Posibles mejoras </a:t>
            </a:r>
            <a:r>
              <a:rPr lang="es-419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posteriores a la </a:t>
            </a: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aplicación de soluciones tecnológicas en la gestión de despachos, generando un marco de referencia para futuras investigaciones sobre la implementación tecnológica en el área de la construcción.</a:t>
            </a:r>
            <a:endParaRPr lang="es-419" sz="1750" noProof="0" dirty="0"/>
          </a:p>
        </p:txBody>
      </p:sp>
      <p:sp>
        <p:nvSpPr>
          <p:cNvPr id="6" name="Shape 4"/>
          <p:cNvSpPr/>
          <p:nvPr/>
        </p:nvSpPr>
        <p:spPr>
          <a:xfrm>
            <a:off x="7428667" y="1824038"/>
            <a:ext cx="6408063" cy="2758559"/>
          </a:xfrm>
          <a:prstGeom prst="roundRect">
            <a:avLst>
              <a:gd name="adj" fmla="val 1233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s-419" noProof="0" dirty="0"/>
          </a:p>
        </p:txBody>
      </p:sp>
      <p:sp>
        <p:nvSpPr>
          <p:cNvPr id="7" name="Text 5"/>
          <p:cNvSpPr/>
          <p:nvPr/>
        </p:nvSpPr>
        <p:spPr>
          <a:xfrm>
            <a:off x="7655481" y="20508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419" sz="220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Justificación Práctica</a:t>
            </a:r>
            <a:endParaRPr lang="es-419" sz="2200" noProof="0" dirty="0"/>
          </a:p>
        </p:txBody>
      </p:sp>
      <p:sp>
        <p:nvSpPr>
          <p:cNvPr id="8" name="Text 6"/>
          <p:cNvSpPr/>
          <p:nvPr/>
        </p:nvSpPr>
        <p:spPr>
          <a:xfrm>
            <a:off x="7655481" y="2541270"/>
            <a:ext cx="59544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Permite una mejora significativa en los procesos operativos, reduciendo errores, mejorando la trazabilidad de los despachos y aumentando la satisfacción del cliente, facilitando una mejor coordinación entre ventas y despacho.</a:t>
            </a:r>
            <a:endParaRPr lang="es-419" sz="1750" noProof="0" dirty="0"/>
          </a:p>
        </p:txBody>
      </p:sp>
      <p:sp>
        <p:nvSpPr>
          <p:cNvPr id="9" name="Shape 7"/>
          <p:cNvSpPr/>
          <p:nvPr/>
        </p:nvSpPr>
        <p:spPr>
          <a:xfrm>
            <a:off x="793790" y="4809411"/>
            <a:ext cx="6408063" cy="2758559"/>
          </a:xfrm>
          <a:prstGeom prst="roundRect">
            <a:avLst>
              <a:gd name="adj" fmla="val 1233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s-419" noProof="0" dirty="0"/>
          </a:p>
        </p:txBody>
      </p:sp>
      <p:sp>
        <p:nvSpPr>
          <p:cNvPr id="10" name="Text 8"/>
          <p:cNvSpPr/>
          <p:nvPr/>
        </p:nvSpPr>
        <p:spPr>
          <a:xfrm>
            <a:off x="1020604" y="5036225"/>
            <a:ext cx="35225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419" sz="220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Justificación Metodológica</a:t>
            </a:r>
            <a:endParaRPr lang="es-419" sz="2200" noProof="0" dirty="0"/>
          </a:p>
        </p:txBody>
      </p:sp>
      <p:sp>
        <p:nvSpPr>
          <p:cNvPr id="11" name="Text 9"/>
          <p:cNvSpPr/>
          <p:nvPr/>
        </p:nvSpPr>
        <p:spPr>
          <a:xfrm>
            <a:off x="1020604" y="5526643"/>
            <a:ext cx="59544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Basada en el desarrollo de software iterativo, permitiendo pruebas y ajustes constantes para garantizar que el sistema cumpla con los requerimientos y se adapte a las necesidades operacionales.</a:t>
            </a:r>
            <a:endParaRPr lang="es-419" sz="1750" noProof="0" dirty="0"/>
          </a:p>
        </p:txBody>
      </p:sp>
      <p:sp>
        <p:nvSpPr>
          <p:cNvPr id="12" name="Shape 10"/>
          <p:cNvSpPr/>
          <p:nvPr/>
        </p:nvSpPr>
        <p:spPr>
          <a:xfrm>
            <a:off x="7428667" y="4809411"/>
            <a:ext cx="6408063" cy="2758559"/>
          </a:xfrm>
          <a:prstGeom prst="roundRect">
            <a:avLst>
              <a:gd name="adj" fmla="val 1233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s-419" noProof="0" dirty="0"/>
          </a:p>
        </p:txBody>
      </p:sp>
      <p:sp>
        <p:nvSpPr>
          <p:cNvPr id="13" name="Text 11"/>
          <p:cNvSpPr/>
          <p:nvPr/>
        </p:nvSpPr>
        <p:spPr>
          <a:xfrm>
            <a:off x="7655481" y="50362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419" sz="220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Justificación Social</a:t>
            </a:r>
            <a:endParaRPr lang="es-419" sz="2200" noProof="0" dirty="0"/>
          </a:p>
        </p:txBody>
      </p:sp>
      <p:sp>
        <p:nvSpPr>
          <p:cNvPr id="14" name="Text 12"/>
          <p:cNvSpPr/>
          <p:nvPr/>
        </p:nvSpPr>
        <p:spPr>
          <a:xfrm>
            <a:off x="7655481" y="5526643"/>
            <a:ext cx="59544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 mejorar la eficiencia de los procesos, la empresa podrá ofrecer un servicio más rápido y confiable, beneficiando tanto a clientes directos como a trabajadores, reduciendo la carga laboral y la probabilidad de errores.</a:t>
            </a:r>
            <a:endParaRPr lang="es-419" sz="1750" noProof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FCE18F7-4763-DCB5-BAC3-55D3F36C1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3245" y="7647811"/>
            <a:ext cx="1664025" cy="5164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78860" y="880971"/>
            <a:ext cx="77381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419" sz="4450" noProof="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Metodología de Investigación</a:t>
            </a:r>
            <a:endParaRPr lang="es-419" sz="4450" noProof="0" dirty="0"/>
          </a:p>
        </p:txBody>
      </p:sp>
      <p:sp>
        <p:nvSpPr>
          <p:cNvPr id="3" name="Shape 1"/>
          <p:cNvSpPr/>
          <p:nvPr/>
        </p:nvSpPr>
        <p:spPr>
          <a:xfrm>
            <a:off x="793790" y="244923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s-419" noProof="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2491740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25271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419" sz="220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Tipo de investigación</a:t>
            </a:r>
            <a:endParaRPr lang="es-419" sz="2200" noProof="0" dirty="0"/>
          </a:p>
        </p:txBody>
      </p:sp>
      <p:sp>
        <p:nvSpPr>
          <p:cNvPr id="6" name="Text 3"/>
          <p:cNvSpPr/>
          <p:nvPr/>
        </p:nvSpPr>
        <p:spPr>
          <a:xfrm>
            <a:off x="1530906" y="3017520"/>
            <a:ext cx="56426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Investigación cuantitativa de enfoque descriptivo, que permite recopilar datos objetivos para evaluar la eficiencia operativa y la satisfacción del cliente antes y después de implementar el sistema.</a:t>
            </a:r>
            <a:endParaRPr lang="es-419" sz="1750" noProof="0" dirty="0"/>
          </a:p>
        </p:txBody>
      </p:sp>
      <p:sp>
        <p:nvSpPr>
          <p:cNvPr id="7" name="Shape 4"/>
          <p:cNvSpPr/>
          <p:nvPr/>
        </p:nvSpPr>
        <p:spPr>
          <a:xfrm>
            <a:off x="7457003" y="244923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s-419" noProof="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074" y="2491740"/>
            <a:ext cx="340162" cy="4252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194119" y="2527102"/>
            <a:ext cx="31202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419" sz="220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Diseño de investigación</a:t>
            </a:r>
            <a:endParaRPr lang="es-419" sz="2200" noProof="0" dirty="0"/>
          </a:p>
        </p:txBody>
      </p:sp>
      <p:sp>
        <p:nvSpPr>
          <p:cNvPr id="10" name="Text 6"/>
          <p:cNvSpPr/>
          <p:nvPr/>
        </p:nvSpPr>
        <p:spPr>
          <a:xfrm>
            <a:off x="8194119" y="3017520"/>
            <a:ext cx="56426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Diseño no experimental y longitudinal, observando y midiendo los cambios en el sistema real a lo largo del tiempo, antes y después de la intervención, respetando los ritmos reales de trabajo.</a:t>
            </a:r>
            <a:endParaRPr lang="es-419" sz="1750" noProof="0" dirty="0"/>
          </a:p>
        </p:txBody>
      </p:sp>
      <p:sp>
        <p:nvSpPr>
          <p:cNvPr id="11" name="Shape 7"/>
          <p:cNvSpPr/>
          <p:nvPr/>
        </p:nvSpPr>
        <p:spPr>
          <a:xfrm>
            <a:off x="793790" y="492275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s-419" noProof="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4965263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530906" y="50006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419" sz="220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Población y muestra</a:t>
            </a:r>
            <a:endParaRPr lang="es-419" sz="2200" noProof="0" dirty="0"/>
          </a:p>
        </p:txBody>
      </p:sp>
      <p:sp>
        <p:nvSpPr>
          <p:cNvPr id="14" name="Text 9"/>
          <p:cNvSpPr/>
          <p:nvPr/>
        </p:nvSpPr>
        <p:spPr>
          <a:xfrm>
            <a:off x="1530906" y="5491043"/>
            <a:ext cx="56426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población objetivo son los trabajadores que participan directamente en el proceso de gestión de despachos (aproximadamente 12 personas). Se utilizará una muestra censal (100% de la población).</a:t>
            </a:r>
            <a:endParaRPr lang="es-419" sz="1750" noProof="0" dirty="0"/>
          </a:p>
        </p:txBody>
      </p:sp>
      <p:sp>
        <p:nvSpPr>
          <p:cNvPr id="15" name="Shape 10"/>
          <p:cNvSpPr/>
          <p:nvPr/>
        </p:nvSpPr>
        <p:spPr>
          <a:xfrm>
            <a:off x="7457003" y="492275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s-419" noProof="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2074" y="4965263"/>
            <a:ext cx="340162" cy="42529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194119" y="5000625"/>
            <a:ext cx="32012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419" sz="220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Técnicas e instrumentos</a:t>
            </a:r>
            <a:endParaRPr lang="es-419" sz="2200" noProof="0" dirty="0"/>
          </a:p>
        </p:txBody>
      </p:sp>
      <p:sp>
        <p:nvSpPr>
          <p:cNvPr id="18" name="Text 12"/>
          <p:cNvSpPr/>
          <p:nvPr/>
        </p:nvSpPr>
        <p:spPr>
          <a:xfrm>
            <a:off x="8194119" y="5491043"/>
            <a:ext cx="56426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 utilizará una encuesta estructurada con escala Likert de 5 puntos para medir la eficiencia operativa y la satisfacción del usuario con el nuevo sistema.</a:t>
            </a:r>
            <a:endParaRPr lang="es-419" sz="1750" noProof="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63C364A-EA1E-396A-5696-DD7117504B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63245" y="7647811"/>
            <a:ext cx="1664025" cy="51642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3629" y="539948"/>
            <a:ext cx="7769542" cy="1227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s-419" sz="3850" noProof="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Metodología de Desarrollo e implementación del  </a:t>
            </a:r>
            <a:r>
              <a:rPr lang="es-419" sz="38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</a:t>
            </a:r>
            <a:r>
              <a:rPr lang="es-419" sz="3850" noProof="0" dirty="0" err="1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royecto</a:t>
            </a:r>
            <a:endParaRPr lang="es-419" sz="3850" noProof="0" dirty="0"/>
          </a:p>
        </p:txBody>
      </p:sp>
      <p:sp>
        <p:nvSpPr>
          <p:cNvPr id="4" name="Shape 1"/>
          <p:cNvSpPr/>
          <p:nvPr/>
        </p:nvSpPr>
        <p:spPr>
          <a:xfrm>
            <a:off x="6173629" y="2061448"/>
            <a:ext cx="147161" cy="1680805"/>
          </a:xfrm>
          <a:prstGeom prst="roundRect">
            <a:avLst>
              <a:gd name="adj" fmla="val 20014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s-419" noProof="0" dirty="0"/>
          </a:p>
        </p:txBody>
      </p:sp>
      <p:sp>
        <p:nvSpPr>
          <p:cNvPr id="5" name="Text 2"/>
          <p:cNvSpPr/>
          <p:nvPr/>
        </p:nvSpPr>
        <p:spPr>
          <a:xfrm>
            <a:off x="6615232" y="2061448"/>
            <a:ext cx="2454354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s-419" sz="190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Inicio y Diseño</a:t>
            </a:r>
            <a:endParaRPr lang="es-419" sz="1900" noProof="0" dirty="0"/>
          </a:p>
        </p:txBody>
      </p:sp>
      <p:sp>
        <p:nvSpPr>
          <p:cNvPr id="6" name="Text 3"/>
          <p:cNvSpPr/>
          <p:nvPr/>
        </p:nvSpPr>
        <p:spPr>
          <a:xfrm>
            <a:off x="6615232" y="2485906"/>
            <a:ext cx="7327940" cy="1256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s-419" sz="150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Reunión con equipos de ventas y despacho para levantar requerimientos. Análisis de procesos actuales y detección de puntos críticos. Definición del alcance del sistema (MVP). Creación del backlog inicial. Diseño de la interfaz y arquitectura del sistema.</a:t>
            </a:r>
            <a:endParaRPr lang="es-419" sz="1500" noProof="0" dirty="0"/>
          </a:p>
        </p:txBody>
      </p:sp>
      <p:sp>
        <p:nvSpPr>
          <p:cNvPr id="7" name="Shape 4"/>
          <p:cNvSpPr/>
          <p:nvPr/>
        </p:nvSpPr>
        <p:spPr>
          <a:xfrm>
            <a:off x="6468070" y="3938588"/>
            <a:ext cx="147161" cy="1680805"/>
          </a:xfrm>
          <a:prstGeom prst="roundRect">
            <a:avLst>
              <a:gd name="adj" fmla="val 20014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s-419" noProof="0" dirty="0"/>
          </a:p>
        </p:txBody>
      </p:sp>
      <p:sp>
        <p:nvSpPr>
          <p:cNvPr id="8" name="Text 5"/>
          <p:cNvSpPr/>
          <p:nvPr/>
        </p:nvSpPr>
        <p:spPr>
          <a:xfrm>
            <a:off x="6909673" y="4245293"/>
            <a:ext cx="2454354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s-419" sz="190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Desarrollo Iterativo</a:t>
            </a:r>
            <a:endParaRPr lang="es-419" sz="1900" noProof="0" dirty="0"/>
          </a:p>
        </p:txBody>
      </p:sp>
      <p:sp>
        <p:nvSpPr>
          <p:cNvPr id="9" name="Text 6"/>
          <p:cNvSpPr/>
          <p:nvPr/>
        </p:nvSpPr>
        <p:spPr>
          <a:xfrm>
            <a:off x="6909792" y="4682305"/>
            <a:ext cx="7033498" cy="949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s-419" sz="150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Desarrollo de funcionalidades en ciclos iterativos. Pruebas unitarias y correcciones. Retroalimentación de usuarios y ajustes según observaciones.</a:t>
            </a:r>
            <a:endParaRPr lang="es-419" sz="1500" noProof="0" dirty="0"/>
          </a:p>
        </p:txBody>
      </p:sp>
      <p:sp>
        <p:nvSpPr>
          <p:cNvPr id="10" name="Shape 7"/>
          <p:cNvSpPr/>
          <p:nvPr/>
        </p:nvSpPr>
        <p:spPr>
          <a:xfrm>
            <a:off x="6762631" y="5815727"/>
            <a:ext cx="147161" cy="1680805"/>
          </a:xfrm>
          <a:prstGeom prst="roundRect">
            <a:avLst>
              <a:gd name="adj" fmla="val 20014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s-419" noProof="0" dirty="0"/>
          </a:p>
        </p:txBody>
      </p:sp>
      <p:sp>
        <p:nvSpPr>
          <p:cNvPr id="11" name="Text 8"/>
          <p:cNvSpPr/>
          <p:nvPr/>
        </p:nvSpPr>
        <p:spPr>
          <a:xfrm>
            <a:off x="7204234" y="5815727"/>
            <a:ext cx="3324344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s-419" sz="190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Implementación y Evaluación</a:t>
            </a:r>
            <a:endParaRPr lang="es-419" sz="1900" noProof="0" dirty="0"/>
          </a:p>
        </p:txBody>
      </p:sp>
      <p:sp>
        <p:nvSpPr>
          <p:cNvPr id="12" name="Text 9"/>
          <p:cNvSpPr/>
          <p:nvPr/>
        </p:nvSpPr>
        <p:spPr>
          <a:xfrm>
            <a:off x="7204234" y="6240185"/>
            <a:ext cx="6738937" cy="1256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s-419" sz="150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Prueba funcional completa del sistema en entorno controlado. Capacitación a usuarios internos. Implementación del sistema en la empresa. Aplicación de encuestas y observación directa. Análisis de métricas y comparación de desempeño.</a:t>
            </a:r>
            <a:endParaRPr lang="es-419" sz="1500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ED411D-F503-23A2-4739-70A05DED4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3245" y="7647811"/>
            <a:ext cx="1664025" cy="5164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0187" y="652105"/>
            <a:ext cx="4445198" cy="482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s-419" sz="3000" noProof="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Arquitectura del Sistema</a:t>
            </a:r>
            <a:endParaRPr lang="es-419" sz="3000" noProof="0" dirty="0"/>
          </a:p>
        </p:txBody>
      </p:sp>
      <p:sp>
        <p:nvSpPr>
          <p:cNvPr id="4" name="Text 2"/>
          <p:cNvSpPr/>
          <p:nvPr/>
        </p:nvSpPr>
        <p:spPr>
          <a:xfrm>
            <a:off x="5586320" y="410814"/>
            <a:ext cx="8740959" cy="9310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s-419" sz="240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 sistema utiliza una arquitectura basada en capas (cliente-servidor) con los siguientes componentes</a:t>
            </a:r>
            <a:r>
              <a:rPr lang="es-419" sz="120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</a:t>
            </a:r>
            <a:endParaRPr lang="es-419" sz="1200" noProof="0" dirty="0"/>
          </a:p>
        </p:txBody>
      </p:sp>
      <p:sp>
        <p:nvSpPr>
          <p:cNvPr id="5" name="Text 3"/>
          <p:cNvSpPr/>
          <p:nvPr/>
        </p:nvSpPr>
        <p:spPr>
          <a:xfrm>
            <a:off x="540187" y="1870441"/>
            <a:ext cx="6586776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s-419" sz="200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Cliente (</a:t>
            </a:r>
            <a:r>
              <a:rPr lang="es-419" sz="2000" noProof="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Frontend</a:t>
            </a:r>
            <a:r>
              <a:rPr lang="es-419" sz="200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): Interfaz web responsiva (HTML, CSS, JavaScript </a:t>
            </a:r>
            <a:r>
              <a:rPr lang="es-419" sz="120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)</a:t>
            </a:r>
            <a:endParaRPr lang="es-419" sz="1200" noProof="0" dirty="0"/>
          </a:p>
        </p:txBody>
      </p:sp>
      <p:sp>
        <p:nvSpPr>
          <p:cNvPr id="7" name="Text 5"/>
          <p:cNvSpPr/>
          <p:nvPr/>
        </p:nvSpPr>
        <p:spPr>
          <a:xfrm>
            <a:off x="540187" y="2544177"/>
            <a:ext cx="6586776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s-419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Servidor web (</a:t>
            </a:r>
            <a:r>
              <a:rPr lang="es-419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Backend</a:t>
            </a:r>
            <a:r>
              <a:rPr lang="es-419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): Con </a:t>
            </a:r>
            <a:r>
              <a:rPr lang="es-419" sz="20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tecnologia</a:t>
            </a:r>
            <a:r>
              <a:rPr lang="es-419" sz="2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Node.js</a:t>
            </a:r>
            <a:endParaRPr lang="es-419" sz="1200" noProof="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rcRect r="16055"/>
          <a:stretch>
            <a:fillRect/>
          </a:stretch>
        </p:blipFill>
        <p:spPr>
          <a:xfrm>
            <a:off x="3355266" y="3217914"/>
            <a:ext cx="8296342" cy="46177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D01501-25C2-5F71-EBEF-D916451BA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3245" y="7647811"/>
            <a:ext cx="1664025" cy="51642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F38958-5AC2-2F57-CE55-CB31B2167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4292B44-5BCE-A8A4-B490-FCFDCF1A6AFE}"/>
              </a:ext>
            </a:extLst>
          </p:cNvPr>
          <p:cNvSpPr/>
          <p:nvPr/>
        </p:nvSpPr>
        <p:spPr>
          <a:xfrm>
            <a:off x="5004785" y="483103"/>
            <a:ext cx="4065680" cy="523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s-419" sz="3600" b="1" dirty="0">
                <a:solidFill>
                  <a:srgbClr val="FEFEFE"/>
                </a:solidFill>
                <a:latin typeface="Instrument Sans Medium" pitchFamily="34" charset="0"/>
              </a:rPr>
              <a:t>MODULOS CLAVE</a:t>
            </a:r>
            <a:endParaRPr lang="es-419" sz="3600" b="1" noProof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5BF626-99FE-A3D7-9113-6BE445F13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3245" y="7647811"/>
            <a:ext cx="1664025" cy="516422"/>
          </a:xfrm>
          <a:prstGeom prst="rect">
            <a:avLst/>
          </a:prstGeom>
        </p:spPr>
      </p:pic>
      <p:sp>
        <p:nvSpPr>
          <p:cNvPr id="3" name="Text 8">
            <a:extLst>
              <a:ext uri="{FF2B5EF4-FFF2-40B4-BE49-F238E27FC236}">
                <a16:creationId xmlns:a16="http://schemas.microsoft.com/office/drawing/2014/main" id="{9871D3CF-97AB-4563-38C3-A4FFD16F6E9C}"/>
              </a:ext>
            </a:extLst>
          </p:cNvPr>
          <p:cNvSpPr/>
          <p:nvPr/>
        </p:nvSpPr>
        <p:spPr>
          <a:xfrm>
            <a:off x="5004785" y="1151633"/>
            <a:ext cx="4654696" cy="523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900"/>
              </a:lnSpc>
              <a:buSzPct val="100000"/>
            </a:pPr>
            <a:r>
              <a:rPr lang="es-419" sz="240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Registro y </a:t>
            </a:r>
            <a:r>
              <a:rPr lang="es-419" sz="2400" noProof="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login</a:t>
            </a:r>
            <a:r>
              <a:rPr lang="es-419" sz="240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 usuarios</a:t>
            </a:r>
            <a:endParaRPr lang="es-419" sz="2400" noProof="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A2B33CB-7E74-E923-96CA-3CAF381A70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412"/>
          <a:stretch>
            <a:fillRect/>
          </a:stretch>
        </p:blipFill>
        <p:spPr>
          <a:xfrm>
            <a:off x="398873" y="2082127"/>
            <a:ext cx="7661394" cy="510126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85E2727-3F72-0C07-395D-0C55E0F8A7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9481" y="500036"/>
            <a:ext cx="3743847" cy="4525006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04FEB8A7-B77D-196C-8FD6-9EEEEB61037D}"/>
              </a:ext>
            </a:extLst>
          </p:cNvPr>
          <p:cNvCxnSpPr>
            <a:cxnSpLocks/>
          </p:cNvCxnSpPr>
          <p:nvPr/>
        </p:nvCxnSpPr>
        <p:spPr>
          <a:xfrm>
            <a:off x="6545424" y="3008281"/>
            <a:ext cx="3029685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136523C4-596C-0556-C04A-93CF61DA05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6018" y="5180560"/>
            <a:ext cx="2927501" cy="108361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2434BB0-8754-0371-F836-7730A2D525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6018" y="6470491"/>
            <a:ext cx="2927501" cy="101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640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17799" y="555889"/>
            <a:ext cx="82143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419" sz="4450" noProof="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Diseño de la Interfaz de Usuario</a:t>
            </a:r>
            <a:endParaRPr lang="es-419" sz="4450" noProof="0" dirty="0"/>
          </a:p>
        </p:txBody>
      </p:sp>
      <p:sp>
        <p:nvSpPr>
          <p:cNvPr id="4" name="Text 2"/>
          <p:cNvSpPr/>
          <p:nvPr/>
        </p:nvSpPr>
        <p:spPr>
          <a:xfrm>
            <a:off x="3680828" y="121719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 emplean HTML, CSS y JavaScript para desarrollo flexible.</a:t>
            </a:r>
            <a:endParaRPr lang="es-419" sz="1750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6C7585-09D4-4F50-3168-78C4D63E1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3245" y="7647811"/>
            <a:ext cx="1664025" cy="5164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F30594-7239-2212-8ABC-C3BDF23E6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933" y="1910780"/>
            <a:ext cx="7662329" cy="3686826"/>
          </a:xfrm>
          <a:prstGeom prst="rect">
            <a:avLst/>
          </a:prstGeom>
        </p:spPr>
      </p:pic>
      <p:sp>
        <p:nvSpPr>
          <p:cNvPr id="3" name="Text 2"/>
          <p:cNvSpPr/>
          <p:nvPr/>
        </p:nvSpPr>
        <p:spPr>
          <a:xfrm>
            <a:off x="539266" y="1843144"/>
            <a:ext cx="5428893" cy="31661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AutoNum type="arabicPeriod"/>
            </a:pPr>
            <a:r>
              <a:rPr lang="es-419" sz="1750" noProof="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Busqueda</a:t>
            </a: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rápida por ID de proyecto con filtro y botón interactivo.</a:t>
            </a:r>
          </a:p>
          <a:p>
            <a:pPr marL="342900" indent="-342900" algn="l">
              <a:lnSpc>
                <a:spcPts val="2850"/>
              </a:lnSpc>
              <a:buSzPct val="100000"/>
              <a:buAutoNum type="arabicPeriod"/>
            </a:pPr>
            <a:r>
              <a:rPr lang="es-419" sz="1750" noProof="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Boton</a:t>
            </a: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destacado para agregar proyectos nuevos.</a:t>
            </a:r>
          </a:p>
          <a:p>
            <a:pPr marL="342900" indent="-342900" algn="l">
              <a:lnSpc>
                <a:spcPts val="2850"/>
              </a:lnSpc>
              <a:buSzPct val="100000"/>
              <a:buAutoNum type="arabicPeriod"/>
            </a:pP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Proyectos con sus respectivos ID, nombre y constructora </a:t>
            </a:r>
            <a:r>
              <a:rPr lang="es-419" sz="1750" noProof="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responsible</a:t>
            </a:r>
            <a:endParaRPr lang="es-419" sz="1750" noProof="0" dirty="0">
              <a:solidFill>
                <a:srgbClr val="BFBFBF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342900" indent="-342900" algn="l">
              <a:lnSpc>
                <a:spcPts val="2850"/>
              </a:lnSpc>
              <a:buSzPct val="100000"/>
              <a:buAutoNum type="arabicPeriod"/>
            </a:pP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Funcionalidades para agregar </a:t>
            </a:r>
            <a:r>
              <a:rPr lang="es-419" sz="1750" noProof="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components</a:t>
            </a: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del Proyecto </a:t>
            </a:r>
            <a:r>
              <a:rPr lang="es-419" sz="1750" noProof="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mediantes</a:t>
            </a: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archivos </a:t>
            </a:r>
            <a:r>
              <a:rPr lang="es-419" sz="1750" noProof="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excel</a:t>
            </a: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</a:t>
            </a:r>
          </a:p>
          <a:p>
            <a:pPr marL="342900" indent="-342900" algn="l">
              <a:lnSpc>
                <a:spcPts val="2850"/>
              </a:lnSpc>
              <a:buSzPct val="100000"/>
              <a:buAutoNum type="arabicPeriod"/>
            </a:pP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Muestra legible de componentes al usuario </a:t>
            </a:r>
            <a:endParaRPr lang="es-419" sz="1750" noProof="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F2D6984-B122-E75F-5494-E687ADB9C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3359" y="4980225"/>
            <a:ext cx="1407842" cy="298935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A121720-5B2A-2DC5-1E3C-31C33E59E6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3927" y="6253145"/>
            <a:ext cx="1848153" cy="129857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05550E2-6F5E-BE71-E8A0-32B2468ABD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5952" y="6230998"/>
            <a:ext cx="1848153" cy="138109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52A3B9F-2A91-7958-E5D4-6F3457A9FE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17734" y="4697323"/>
            <a:ext cx="2015051" cy="3337263"/>
          </a:xfrm>
          <a:prstGeom prst="rect">
            <a:avLst/>
          </a:prstGeom>
        </p:spPr>
      </p:pic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49A852CB-874E-1562-B817-A353417F9CE1}"/>
              </a:ext>
            </a:extLst>
          </p:cNvPr>
          <p:cNvCxnSpPr/>
          <p:nvPr/>
        </p:nvCxnSpPr>
        <p:spPr>
          <a:xfrm flipH="1">
            <a:off x="5850628" y="5121630"/>
            <a:ext cx="75756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AE6F2913-F06C-E7E5-DED2-2BC7BE64FECF}"/>
              </a:ext>
            </a:extLst>
          </p:cNvPr>
          <p:cNvCxnSpPr>
            <a:cxnSpLocks/>
          </p:cNvCxnSpPr>
          <p:nvPr/>
        </p:nvCxnSpPr>
        <p:spPr>
          <a:xfrm>
            <a:off x="7070103" y="5213390"/>
            <a:ext cx="0" cy="9704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C6040EE5-19DB-17FA-C152-AFDF7CEED557}"/>
              </a:ext>
            </a:extLst>
          </p:cNvPr>
          <p:cNvCxnSpPr>
            <a:cxnSpLocks/>
          </p:cNvCxnSpPr>
          <p:nvPr/>
        </p:nvCxnSpPr>
        <p:spPr>
          <a:xfrm>
            <a:off x="9626338" y="5213390"/>
            <a:ext cx="0" cy="9704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B00B8D6D-C42B-7DF1-C41A-39C932215C87}"/>
              </a:ext>
            </a:extLst>
          </p:cNvPr>
          <p:cNvCxnSpPr>
            <a:cxnSpLocks/>
          </p:cNvCxnSpPr>
          <p:nvPr/>
        </p:nvCxnSpPr>
        <p:spPr>
          <a:xfrm>
            <a:off x="9484049" y="6886014"/>
            <a:ext cx="108339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997</Words>
  <Application>Microsoft Office PowerPoint</Application>
  <PresentationFormat>Personalizado</PresentationFormat>
  <Paragraphs>121</Paragraphs>
  <Slides>16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0" baseType="lpstr">
      <vt:lpstr>Open Sans</vt:lpstr>
      <vt:lpstr>Instrument Sans Medium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Dibujante Andecorp</cp:lastModifiedBy>
  <cp:revision>25</cp:revision>
  <dcterms:created xsi:type="dcterms:W3CDTF">2025-05-20T00:52:22Z</dcterms:created>
  <dcterms:modified xsi:type="dcterms:W3CDTF">2025-08-06T19:43:22Z</dcterms:modified>
</cp:coreProperties>
</file>